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2"/>
  </p:notesMasterIdLst>
  <p:sldIdLst>
    <p:sldId id="256" r:id="rId2"/>
    <p:sldId id="318" r:id="rId3"/>
    <p:sldId id="319" r:id="rId4"/>
    <p:sldId id="320" r:id="rId5"/>
    <p:sldId id="321" r:id="rId6"/>
    <p:sldId id="350" r:id="rId7"/>
    <p:sldId id="322" r:id="rId8"/>
    <p:sldId id="323" r:id="rId9"/>
    <p:sldId id="324" r:id="rId10"/>
    <p:sldId id="325" r:id="rId11"/>
    <p:sldId id="326" r:id="rId12"/>
    <p:sldId id="351" r:id="rId13"/>
    <p:sldId id="327" r:id="rId14"/>
    <p:sldId id="328" r:id="rId15"/>
    <p:sldId id="329" r:id="rId16"/>
    <p:sldId id="330" r:id="rId17"/>
    <p:sldId id="331" r:id="rId18"/>
    <p:sldId id="332" r:id="rId19"/>
    <p:sldId id="353" r:id="rId20"/>
    <p:sldId id="333" r:id="rId21"/>
    <p:sldId id="334" r:id="rId22"/>
    <p:sldId id="335" r:id="rId23"/>
    <p:sldId id="336" r:id="rId24"/>
    <p:sldId id="337" r:id="rId25"/>
    <p:sldId id="338" r:id="rId26"/>
    <p:sldId id="352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266" r:id="rId38"/>
    <p:sldId id="271" r:id="rId39"/>
    <p:sldId id="269" r:id="rId40"/>
    <p:sldId id="267" r:id="rId41"/>
    <p:sldId id="268" r:id="rId42"/>
    <p:sldId id="270" r:id="rId43"/>
    <p:sldId id="272" r:id="rId44"/>
    <p:sldId id="273" r:id="rId45"/>
    <p:sldId id="274" r:id="rId46"/>
    <p:sldId id="275" r:id="rId47"/>
    <p:sldId id="280" r:id="rId48"/>
    <p:sldId id="282" r:id="rId49"/>
    <p:sldId id="277" r:id="rId50"/>
    <p:sldId id="278" r:id="rId51"/>
    <p:sldId id="279" r:id="rId52"/>
    <p:sldId id="281" r:id="rId53"/>
    <p:sldId id="283" r:id="rId54"/>
    <p:sldId id="284" r:id="rId55"/>
    <p:sldId id="291" r:id="rId56"/>
    <p:sldId id="292" r:id="rId57"/>
    <p:sldId id="293" r:id="rId58"/>
    <p:sldId id="285" r:id="rId59"/>
    <p:sldId id="286" r:id="rId60"/>
    <p:sldId id="287" r:id="rId61"/>
    <p:sldId id="288" r:id="rId62"/>
    <p:sldId id="289" r:id="rId63"/>
    <p:sldId id="290" r:id="rId64"/>
    <p:sldId id="294" r:id="rId65"/>
    <p:sldId id="295" r:id="rId66"/>
    <p:sldId id="360" r:id="rId67"/>
    <p:sldId id="354" r:id="rId68"/>
    <p:sldId id="355" r:id="rId69"/>
    <p:sldId id="356" r:id="rId70"/>
    <p:sldId id="361" r:id="rId71"/>
    <p:sldId id="297" r:id="rId72"/>
    <p:sldId id="298" r:id="rId73"/>
    <p:sldId id="299" r:id="rId74"/>
    <p:sldId id="300" r:id="rId75"/>
    <p:sldId id="301" r:id="rId76"/>
    <p:sldId id="302" r:id="rId77"/>
    <p:sldId id="303" r:id="rId78"/>
    <p:sldId id="304" r:id="rId79"/>
    <p:sldId id="305" r:id="rId80"/>
    <p:sldId id="307" r:id="rId81"/>
    <p:sldId id="308" r:id="rId82"/>
    <p:sldId id="309" r:id="rId83"/>
    <p:sldId id="310" r:id="rId84"/>
    <p:sldId id="311" r:id="rId85"/>
    <p:sldId id="312" r:id="rId86"/>
    <p:sldId id="313" r:id="rId87"/>
    <p:sldId id="314" r:id="rId88"/>
    <p:sldId id="315" r:id="rId89"/>
    <p:sldId id="316" r:id="rId90"/>
    <p:sldId id="317" r:id="rId9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CC"/>
    <a:srgbClr val="CCFF33"/>
    <a:srgbClr val="660033"/>
    <a:srgbClr val="990000"/>
    <a:srgbClr val="0066FF"/>
    <a:srgbClr val="333399"/>
    <a:srgbClr val="A50021"/>
    <a:srgbClr val="0000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 autoAdjust="0"/>
    <p:restoredTop sz="69913" autoAdjust="0"/>
  </p:normalViewPr>
  <p:slideViewPr>
    <p:cSldViewPr snapToGrid="0">
      <p:cViewPr>
        <p:scale>
          <a:sx n="65" d="100"/>
          <a:sy n="65" d="100"/>
        </p:scale>
        <p:origin x="-9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61745-5583-214A-8FB5-F20E3D86F95D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A3CBC-A597-9B4D-886B-F9B044335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2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7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0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22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88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4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47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93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03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1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85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06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89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78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89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218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972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2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47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3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Observe – what are the kids doing, what is the teacher doing?</a:t>
            </a:r>
          </a:p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933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094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687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00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032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872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986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9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21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</a:t>
            </a:r>
            <a:r>
              <a:rPr lang="en-US" baseline="0"/>
              <a:t>with this one?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0442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4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53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8287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239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1922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2527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6488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5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Observe – what are the kids doing, what is the teacher doing?</a:t>
            </a:r>
          </a:p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1223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603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3172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667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734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695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780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3540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758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0431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4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Observe – what are the kids doing, what is the teacher doing?</a:t>
            </a:r>
          </a:p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9378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1461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4183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698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977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313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6890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9035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6421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398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34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Observe – what are the kids doing, what is the teacher doing?</a:t>
            </a:r>
          </a:p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6976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did you get?</a:t>
            </a:r>
          </a:p>
          <a:p>
            <a:r>
              <a:rPr lang="en-US" baseline="0" dirty="0"/>
              <a:t>How did you get it?</a:t>
            </a:r>
          </a:p>
          <a:p>
            <a:r>
              <a:rPr lang="en-US" baseline="0" dirty="0"/>
              <a:t>Are there any other ways we could think of it?</a:t>
            </a:r>
          </a:p>
          <a:p>
            <a:r>
              <a:rPr lang="en-US" baseline="0" dirty="0"/>
              <a:t>What could we call that strategy?</a:t>
            </a:r>
          </a:p>
          <a:p>
            <a:r>
              <a:rPr lang="en-US" baseline="0" dirty="0"/>
              <a:t>Can you use the one we just did to help us with this one?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What if we started with this last one, which other equations (or string) might help us to get to this last one?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A3CBC-A597-9B4D-886B-F9B044335FB0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are there? And how do you know?</a:t>
            </a:r>
          </a:p>
          <a:p>
            <a:r>
              <a:rPr lang="en-US" baseline="0" dirty="0"/>
              <a:t>Can you find a second way to see it?  A third way?</a:t>
            </a:r>
          </a:p>
          <a:p>
            <a:r>
              <a:rPr lang="en-US" baseline="0" dirty="0"/>
              <a:t>What equation could we write that matches ________’s thinking?</a:t>
            </a:r>
          </a:p>
          <a:p>
            <a:r>
              <a:rPr lang="en-US" baseline="0" dirty="0"/>
              <a:t>Is this strategy like any of the other strategies that we’ve seen so far? 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EE251-628D-C545-96D6-4B2B4AE6744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9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0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3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4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2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5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6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0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0B25-AC1A-DD4E-8072-DC776CB15B31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FE3E-8E6B-9A49-AB61-90E8DB476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296" y="1606803"/>
            <a:ext cx="7772400" cy="3660920"/>
          </a:xfrm>
        </p:spPr>
        <p:txBody>
          <a:bodyPr>
            <a:normAutofit/>
          </a:bodyPr>
          <a:lstStyle/>
          <a:p>
            <a:r>
              <a:rPr lang="en-US" dirty="0"/>
              <a:t>Possible Number Talk Sequence for K-7</a:t>
            </a:r>
            <a:br>
              <a:rPr lang="en-US" dirty="0"/>
            </a:br>
            <a:r>
              <a:rPr lang="en-US" sz="2800" i="1" dirty="0"/>
              <a:t>Blending Conceptual Understanding, Reasoning and Procedural Fluency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4838" y="4662948"/>
            <a:ext cx="6400800" cy="1752600"/>
          </a:xfrm>
        </p:spPr>
        <p:txBody>
          <a:bodyPr/>
          <a:lstStyle/>
          <a:p>
            <a:r>
              <a:rPr lang="en-US" dirty="0"/>
              <a:t>Assembled by Ryan Dent with several examples from “Number Talks” by Sherry Parrish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u="sng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Talks</a:t>
            </a:r>
          </a:p>
        </p:txBody>
      </p:sp>
    </p:spTree>
    <p:extLst>
      <p:ext uri="{BB962C8B-B14F-4D97-AF65-F5344CB8AC3E}">
        <p14:creationId xmlns:p14="http://schemas.microsoft.com/office/powerpoint/2010/main" val="3022039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80272" y="209343"/>
            <a:ext cx="5852170" cy="6415744"/>
            <a:chOff x="2953464" y="2141660"/>
            <a:chExt cx="2719742" cy="2981658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505598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5055986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004725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055986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8116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55985" y="243849"/>
            <a:ext cx="6033746" cy="6346732"/>
            <a:chOff x="2953464" y="2141660"/>
            <a:chExt cx="2719742" cy="2860822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621945" y="325526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4004725" y="438526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387505" y="325526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004725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055986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5480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41232" y="1314450"/>
            <a:ext cx="8076988" cy="3954780"/>
            <a:chOff x="952712" y="2304676"/>
            <a:chExt cx="4114800" cy="1645920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Process 3"/>
            <p:cNvSpPr/>
            <p:nvPr/>
          </p:nvSpPr>
          <p:spPr>
            <a:xfrm>
              <a:off x="952712" y="312763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Process 4"/>
            <p:cNvSpPr/>
            <p:nvPr/>
          </p:nvSpPr>
          <p:spPr>
            <a:xfrm>
              <a:off x="3421592" y="230467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Process 5"/>
            <p:cNvSpPr/>
            <p:nvPr/>
          </p:nvSpPr>
          <p:spPr>
            <a:xfrm>
              <a:off x="4244552" y="230467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Process 6"/>
            <p:cNvSpPr/>
            <p:nvPr/>
          </p:nvSpPr>
          <p:spPr>
            <a:xfrm>
              <a:off x="2598632" y="312763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Process 7"/>
            <p:cNvSpPr/>
            <p:nvPr/>
          </p:nvSpPr>
          <p:spPr>
            <a:xfrm>
              <a:off x="2598632" y="230467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Process 8"/>
            <p:cNvSpPr/>
            <p:nvPr/>
          </p:nvSpPr>
          <p:spPr>
            <a:xfrm>
              <a:off x="3421592" y="312763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Process 9"/>
            <p:cNvSpPr/>
            <p:nvPr/>
          </p:nvSpPr>
          <p:spPr>
            <a:xfrm>
              <a:off x="1775672" y="3127636"/>
              <a:ext cx="822960" cy="822960"/>
            </a:xfrm>
            <a:prstGeom prst="flowChartProcess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778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7435" y="608044"/>
            <a:ext cx="8315611" cy="5489539"/>
            <a:chOff x="889992" y="2052332"/>
            <a:chExt cx="4783214" cy="315763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505598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954393" y="459274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845310" y="210145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4137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0850" y="205233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889992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883616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960758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333809" y="391725"/>
            <a:ext cx="6678621" cy="6130915"/>
            <a:chOff x="1883616" y="2100237"/>
            <a:chExt cx="2996994" cy="2751214"/>
          </a:xfrm>
          <a:solidFill>
            <a:srgbClr val="0000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3091648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95563" y="42342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1883616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4263390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091648" y="211496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248551" y="210023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883616" y="42342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39973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9735" y="297633"/>
            <a:ext cx="6061195" cy="6194607"/>
            <a:chOff x="1845310" y="1792847"/>
            <a:chExt cx="3343523" cy="3417117"/>
          </a:xfrm>
          <a:solidFill>
            <a:srgbClr val="0000CC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571613" y="309753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954393" y="459274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845310" y="210145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2876817" y="340614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494037" y="179284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09219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1162" y="713986"/>
            <a:ext cx="8110139" cy="5412934"/>
            <a:chOff x="1845310" y="2052332"/>
            <a:chExt cx="4731045" cy="3157632"/>
          </a:xfrm>
          <a:solidFill>
            <a:srgbClr val="3366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955402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954393" y="459274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845310" y="210145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2986705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5959135" y="459274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0850" y="205233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5959135" y="207764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883616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31226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376148" y="321269"/>
            <a:ext cx="5790462" cy="6099198"/>
            <a:chOff x="2610588" y="1456169"/>
            <a:chExt cx="3851324" cy="4056669"/>
          </a:xfrm>
          <a:solidFill>
            <a:srgbClr val="00808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3227808" y="262234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4462248" y="489561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845028" y="145616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845028" y="37649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2610588" y="147328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462248" y="257641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227472" y="376071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844692" y="489561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16845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99086" y="402991"/>
            <a:ext cx="6433040" cy="5894569"/>
            <a:chOff x="1845310" y="2100237"/>
            <a:chExt cx="3035300" cy="2751214"/>
          </a:xfrm>
          <a:solidFill>
            <a:srgbClr val="3399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3091648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95563" y="42342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845310" y="210145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1883616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4263390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091648" y="211496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248551" y="210023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883616" y="42342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24011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70300" y="1042213"/>
            <a:ext cx="8426924" cy="5078367"/>
            <a:chOff x="351278" y="658756"/>
            <a:chExt cx="4096802" cy="2468880"/>
          </a:xfrm>
          <a:solidFill>
            <a:srgbClr val="0033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Process 3"/>
            <p:cNvSpPr/>
            <p:nvPr/>
          </p:nvSpPr>
          <p:spPr>
            <a:xfrm>
              <a:off x="351278" y="148171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Process 4"/>
            <p:cNvSpPr/>
            <p:nvPr/>
          </p:nvSpPr>
          <p:spPr>
            <a:xfrm>
              <a:off x="2802160" y="65875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Process 5"/>
            <p:cNvSpPr/>
            <p:nvPr/>
          </p:nvSpPr>
          <p:spPr>
            <a:xfrm>
              <a:off x="3625120" y="148171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Process 6"/>
            <p:cNvSpPr/>
            <p:nvPr/>
          </p:nvSpPr>
          <p:spPr>
            <a:xfrm>
              <a:off x="1979200" y="148171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Process 7"/>
            <p:cNvSpPr/>
            <p:nvPr/>
          </p:nvSpPr>
          <p:spPr>
            <a:xfrm>
              <a:off x="1174238" y="65875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Process 8"/>
            <p:cNvSpPr/>
            <p:nvPr/>
          </p:nvSpPr>
          <p:spPr>
            <a:xfrm>
              <a:off x="2802160" y="148171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Process 9"/>
            <p:cNvSpPr/>
            <p:nvPr/>
          </p:nvSpPr>
          <p:spPr>
            <a:xfrm>
              <a:off x="1174238" y="1481716"/>
              <a:ext cx="822960" cy="822960"/>
            </a:xfrm>
            <a:prstGeom prst="flowChartProcess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74238" y="2304676"/>
              <a:ext cx="822960" cy="822960"/>
            </a:xfrm>
            <a:prstGeom prst="rect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90724" y="2304676"/>
              <a:ext cx="822960" cy="822960"/>
            </a:xfrm>
            <a:prstGeom prst="rect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81100"/>
            </a:effectLst>
            <a:sp3d>
              <a:bevelT w="190500" h="38100" prst="angl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509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5400000">
            <a:off x="1941478" y="-458821"/>
            <a:ext cx="5327412" cy="7706038"/>
            <a:chOff x="2953464" y="2141660"/>
            <a:chExt cx="1793912" cy="286176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130156" y="3263934"/>
              <a:ext cx="617220" cy="6172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4130156" y="4386208"/>
              <a:ext cx="617220" cy="6172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386208"/>
              <a:ext cx="617220" cy="6172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4130156" y="2141660"/>
              <a:ext cx="617220" cy="6172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14360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22083" y="525303"/>
            <a:ext cx="6808331" cy="5673668"/>
            <a:chOff x="1522083" y="525303"/>
            <a:chExt cx="6808331" cy="5673668"/>
          </a:xfrm>
          <a:solidFill>
            <a:srgbClr val="3333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7207881" y="2794743"/>
              <a:ext cx="1122533" cy="112253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5357856" y="5076438"/>
              <a:ext cx="1122533" cy="112253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522083" y="525303"/>
              <a:ext cx="1122533" cy="112253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627426" y="2794743"/>
              <a:ext cx="1122533" cy="112253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5351413" y="525303"/>
              <a:ext cx="1122533" cy="112253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591750" y="5076438"/>
              <a:ext cx="1122533" cy="1122533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18794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2153" y="739356"/>
            <a:ext cx="8156659" cy="5440218"/>
            <a:chOff x="688407" y="2100237"/>
            <a:chExt cx="4177364" cy="2751214"/>
          </a:xfrm>
          <a:solidFill>
            <a:srgbClr val="6633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3091648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688407" y="210023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845310" y="210145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1883616" y="315420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091648" y="42342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091648" y="211496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248551" y="210023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883616" y="423423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35166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642248" y="226596"/>
            <a:ext cx="5841808" cy="6381238"/>
            <a:chOff x="2953464" y="2141660"/>
            <a:chExt cx="2619852" cy="2861768"/>
          </a:xfr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95609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4956096" y="438620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780" y="271791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38620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4956096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9546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608054" y="252124"/>
            <a:ext cx="6304471" cy="6390216"/>
            <a:chOff x="1608054" y="252124"/>
            <a:chExt cx="6304471" cy="6390216"/>
          </a:xfrm>
          <a:solidFill>
            <a:srgbClr val="CC33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6780687" y="3781910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5056476" y="5510502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347012" y="3722916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5056476" y="3781910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1608054" y="1921242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608054" y="252124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3347014" y="2028922"/>
              <a:ext cx="1131838" cy="113183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68448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14090" y="419168"/>
            <a:ext cx="8460095" cy="5998885"/>
            <a:chOff x="2073881" y="2385990"/>
            <a:chExt cx="3437988" cy="2437809"/>
          </a:xfrm>
          <a:solidFill>
            <a:srgbClr val="99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72476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4137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3014137" y="240449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969631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43056" y="1540602"/>
            <a:ext cx="8778745" cy="3376455"/>
            <a:chOff x="1191963" y="2385990"/>
            <a:chExt cx="6338276" cy="2437809"/>
          </a:xfrm>
          <a:solidFill>
            <a:srgbClr val="A5002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11372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1372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2996559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6913019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5217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583490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4897414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119196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48486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13362" y="234337"/>
            <a:ext cx="6355791" cy="6356245"/>
            <a:chOff x="1775672" y="2304676"/>
            <a:chExt cx="3291840" cy="3292075"/>
          </a:xfrm>
          <a:solidFill>
            <a:srgbClr val="660033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Process 3"/>
            <p:cNvSpPr/>
            <p:nvPr/>
          </p:nvSpPr>
          <p:spPr>
            <a:xfrm>
              <a:off x="2598632" y="230467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Process 4"/>
            <p:cNvSpPr/>
            <p:nvPr/>
          </p:nvSpPr>
          <p:spPr>
            <a:xfrm>
              <a:off x="3421592" y="230467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Process 5"/>
            <p:cNvSpPr/>
            <p:nvPr/>
          </p:nvSpPr>
          <p:spPr>
            <a:xfrm>
              <a:off x="4244552" y="230467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Process 6"/>
            <p:cNvSpPr/>
            <p:nvPr/>
          </p:nvSpPr>
          <p:spPr>
            <a:xfrm>
              <a:off x="2598632" y="312763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Process 7"/>
            <p:cNvSpPr/>
            <p:nvPr/>
          </p:nvSpPr>
          <p:spPr>
            <a:xfrm>
              <a:off x="1775672" y="230467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Process 8"/>
            <p:cNvSpPr/>
            <p:nvPr/>
          </p:nvSpPr>
          <p:spPr>
            <a:xfrm>
              <a:off x="3421592" y="312763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Process 9"/>
            <p:cNvSpPr/>
            <p:nvPr/>
          </p:nvSpPr>
          <p:spPr>
            <a:xfrm>
              <a:off x="1775672" y="3127636"/>
              <a:ext cx="822960" cy="822960"/>
            </a:xfrm>
            <a:prstGeom prst="flowChartProcess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75672" y="3950831"/>
              <a:ext cx="822960" cy="822960"/>
            </a:xfrm>
            <a:prstGeom prst="rect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7932" y="3949401"/>
              <a:ext cx="822960" cy="822960"/>
            </a:xfrm>
            <a:prstGeom prst="rect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75672" y="4773791"/>
              <a:ext cx="822960" cy="822960"/>
            </a:xfrm>
            <a:prstGeom prst="rect">
              <a:avLst/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1209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45081" y="401914"/>
            <a:ext cx="8654745" cy="6136908"/>
            <a:chOff x="2073881" y="2385990"/>
            <a:chExt cx="3437988" cy="2437809"/>
          </a:xfrm>
          <a:solidFill>
            <a:srgbClr val="CC00CC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72476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4137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3014137" y="240449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50045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10575" y="1143786"/>
            <a:ext cx="8715726" cy="3894040"/>
            <a:chOff x="2073881" y="2385990"/>
            <a:chExt cx="5456358" cy="2437809"/>
          </a:xfrm>
          <a:solidFill>
            <a:srgbClr val="6600CC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11372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1372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2996559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6913019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5217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583490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4897414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2073881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19253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15692" y="356291"/>
            <a:ext cx="8405801" cy="6027256"/>
            <a:chOff x="415692" y="254691"/>
            <a:chExt cx="8405801" cy="6027256"/>
          </a:xfrm>
          <a:solidFill>
            <a:srgbClr val="333399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7285185" y="4745638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2727067" y="4745638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4974512" y="4745638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2727067" y="2502877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974512" y="2520485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15692" y="2500922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2727067" y="254691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4974512" y="254691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7285185" y="254691"/>
              <a:ext cx="1536308" cy="15363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3065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6200000">
            <a:off x="2328950" y="-940031"/>
            <a:ext cx="4354233" cy="8430050"/>
            <a:chOff x="2953464" y="2141660"/>
            <a:chExt cx="1793912" cy="3986939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130156" y="216870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4130156" y="55113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38620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2953464" y="550848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09858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397480" y="258793"/>
            <a:ext cx="6480947" cy="6361436"/>
            <a:chOff x="2073881" y="1508385"/>
            <a:chExt cx="4338054" cy="4258059"/>
          </a:xfrm>
          <a:solidFill>
            <a:srgbClr val="0000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72476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4006066" y="415793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4137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3014137" y="240449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5776567" y="1508385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5794715" y="236900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2073881" y="514922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4939656" y="41905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5776567" y="326346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40928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81655" y="971258"/>
            <a:ext cx="8586247" cy="4739429"/>
            <a:chOff x="1075286" y="2385990"/>
            <a:chExt cx="4416488" cy="2437809"/>
          </a:xfrm>
          <a:solidFill>
            <a:srgbClr val="00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1075286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72476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4137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3014137" y="240449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29235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79587" y="384662"/>
            <a:ext cx="8533088" cy="6050643"/>
            <a:chOff x="2073881" y="2385990"/>
            <a:chExt cx="3437988" cy="2437809"/>
          </a:xfr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72476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3014137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073881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073881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3014137" y="240449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95439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7455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34255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77462" y="1621033"/>
            <a:ext cx="8629031" cy="4005873"/>
            <a:chOff x="372465" y="1526031"/>
            <a:chExt cx="8629031" cy="4005873"/>
          </a:xfrm>
        </p:grpSpPr>
        <p:grpSp>
          <p:nvGrpSpPr>
            <p:cNvPr id="22" name="Group 21"/>
            <p:cNvGrpSpPr/>
            <p:nvPr/>
          </p:nvGrpSpPr>
          <p:grpSpPr>
            <a:xfrm>
              <a:off x="3480424" y="1556233"/>
              <a:ext cx="1007257" cy="3948120"/>
              <a:chOff x="3599177" y="1556233"/>
              <a:chExt cx="1007257" cy="394812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599177" y="4497096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599177" y="3026665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599177" y="1556233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026624" y="1526031"/>
              <a:ext cx="1007257" cy="3978322"/>
              <a:chOff x="5086001" y="1526031"/>
              <a:chExt cx="1007257" cy="397832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086001" y="4497096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086001" y="3011564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086001" y="1526031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72465" y="1532482"/>
              <a:ext cx="1007257" cy="3970870"/>
              <a:chOff x="372465" y="1543901"/>
              <a:chExt cx="1007257" cy="397087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72465" y="3025708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72465" y="1543901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2465" y="4507514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994239" y="3055733"/>
              <a:ext cx="1007257" cy="2476171"/>
              <a:chOff x="8136743" y="3020107"/>
              <a:chExt cx="1007257" cy="247617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8136743" y="3020107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8136743" y="4489021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520905" y="1526031"/>
              <a:ext cx="1007257" cy="3978322"/>
              <a:chOff x="6604032" y="1526031"/>
              <a:chExt cx="1007257" cy="3978322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6604032" y="3011564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604032" y="1526031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604032" y="4497096"/>
                <a:ext cx="1007257" cy="1007257"/>
              </a:xfrm>
              <a:prstGeom prst="ellipse">
                <a:avLst/>
              </a:prstGeom>
              <a:solidFill>
                <a:srgbClr val="CCFF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1929028" y="1532482"/>
              <a:ext cx="1007257" cy="1007257"/>
            </a:xfrm>
            <a:prstGeom prst="ellipse">
              <a:avLst/>
            </a:prstGeom>
            <a:solidFill>
              <a:srgbClr val="CCFF3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8393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07433" y="914400"/>
            <a:ext cx="8477775" cy="4848045"/>
            <a:chOff x="705263" y="2056834"/>
            <a:chExt cx="5321836" cy="3066484"/>
          </a:xfrm>
          <a:solidFill>
            <a:srgbClr val="99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3061970" y="330992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059037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845310" y="210145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188361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061970" y="20568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70526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883616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409879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4234458" y="330992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234458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705263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66096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46100" y="713379"/>
            <a:ext cx="8586143" cy="5376870"/>
            <a:chOff x="1005224" y="1472504"/>
            <a:chExt cx="5361765" cy="3357679"/>
          </a:xfrm>
          <a:solidFill>
            <a:srgbClr val="660033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00860" y="3332945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1954133" y="3332945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1005224" y="14725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851951" y="14725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1005224" y="3332945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005224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2903042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3851951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4800860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1005224" y="421296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5749769" y="3332945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5749769" y="421296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4800860" y="14725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1954133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1" name="Oval 20"/>
            <p:cNvSpPr/>
            <p:nvPr/>
          </p:nvSpPr>
          <p:spPr>
            <a:xfrm>
              <a:off x="1954133" y="14725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3" name="Oval 22"/>
            <p:cNvSpPr/>
            <p:nvPr/>
          </p:nvSpPr>
          <p:spPr>
            <a:xfrm>
              <a:off x="5749769" y="238599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4" name="Oval 23"/>
            <p:cNvSpPr/>
            <p:nvPr/>
          </p:nvSpPr>
          <p:spPr>
            <a:xfrm>
              <a:off x="2903042" y="14725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7" name="Oval 26"/>
            <p:cNvSpPr/>
            <p:nvPr/>
          </p:nvSpPr>
          <p:spPr>
            <a:xfrm>
              <a:off x="5749769" y="14725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14448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10168" y="329450"/>
            <a:ext cx="8282948" cy="6192120"/>
            <a:chOff x="1069293" y="1502643"/>
            <a:chExt cx="4442576" cy="3321156"/>
          </a:xfrm>
          <a:solidFill>
            <a:srgbClr val="333399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894649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1962776" y="417070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954393" y="4206579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2958584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4393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1092539" y="332229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1069293" y="245830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1962776" y="150804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2958584" y="1502643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3954393" y="1508046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1962776" y="334260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3954393" y="242532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4877396" y="2458301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2958584" y="242643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1962776" y="2425327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21" name="Oval 20"/>
            <p:cNvSpPr/>
            <p:nvPr/>
          </p:nvSpPr>
          <p:spPr>
            <a:xfrm>
              <a:off x="2958584" y="416781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2741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10-10 at 2.15.07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" r="5660" b="2265"/>
          <a:stretch>
            <a:fillRect/>
          </a:stretch>
        </p:blipFill>
        <p:spPr>
          <a:xfrm>
            <a:off x="1138687" y="0"/>
            <a:ext cx="2949219" cy="669985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 descr="Screen Shot 2014-10-10 at 2.16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" r="6148" b="2338"/>
          <a:stretch>
            <a:fillRect/>
          </a:stretch>
        </p:blipFill>
        <p:spPr>
          <a:xfrm>
            <a:off x="4880758" y="0"/>
            <a:ext cx="3111336" cy="66976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1474773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10-10 at 2.14.13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" t="1053" r="9574"/>
          <a:stretch>
            <a:fillRect/>
          </a:stretch>
        </p:blipFill>
        <p:spPr>
          <a:xfrm rot="5400000">
            <a:off x="3001242" y="-1688434"/>
            <a:ext cx="3135490" cy="720247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 descr="Screen Shot 2014-10-10 at 2.15.0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" r="7131" b="1168"/>
          <a:stretch>
            <a:fillRect/>
          </a:stretch>
        </p:blipFill>
        <p:spPr>
          <a:xfrm rot="5400000">
            <a:off x="2961441" y="1527432"/>
            <a:ext cx="3170715" cy="71935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235242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4-10-10 at 2.14.33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t="-1048" r="4813" b="1201"/>
          <a:stretch>
            <a:fillRect/>
          </a:stretch>
        </p:blipFill>
        <p:spPr>
          <a:xfrm rot="5400000">
            <a:off x="2918135" y="1463862"/>
            <a:ext cx="3093971" cy="71726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 descr="Screen Shot 2014-10-10 at 2.15.5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" t="1775" b="2569"/>
          <a:stretch>
            <a:fillRect/>
          </a:stretch>
        </p:blipFill>
        <p:spPr>
          <a:xfrm rot="5400000">
            <a:off x="2865652" y="-1701868"/>
            <a:ext cx="3127690" cy="710144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74480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757061" y="500786"/>
            <a:ext cx="5615462" cy="5854294"/>
            <a:chOff x="2953464" y="2141660"/>
            <a:chExt cx="2719742" cy="2981658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505598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3950850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5055986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0850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08801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10-10 at 2.14.33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" r="4014" b="1312"/>
          <a:stretch>
            <a:fillRect/>
          </a:stretch>
        </p:blipFill>
        <p:spPr>
          <a:xfrm rot="5400000">
            <a:off x="3022406" y="1711580"/>
            <a:ext cx="2922411" cy="651062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 descr="Screen Shot 2014-10-10 at 2.14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r="4247" b="1386"/>
          <a:stretch>
            <a:fillRect/>
          </a:stretch>
        </p:blipFill>
        <p:spPr>
          <a:xfrm rot="5400000">
            <a:off x="3050891" y="-1413158"/>
            <a:ext cx="2893323" cy="65385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7983142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10-10 at 2.16.49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" r="8503" b="1694"/>
          <a:stretch>
            <a:fillRect/>
          </a:stretch>
        </p:blipFill>
        <p:spPr>
          <a:xfrm>
            <a:off x="276045" y="409754"/>
            <a:ext cx="2753758" cy="62294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 descr="Screen Shot 2014-10-10 at 2.14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355" y="392501"/>
            <a:ext cx="2935184" cy="6226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 descr="Screen Shot 2014-10-10 at 2.14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771" y="409753"/>
            <a:ext cx="2938229" cy="62331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24582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5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6600CC"/>
                </a:solidFill>
              </a:rPr>
              <a:t>6 + 4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6600CC"/>
                </a:solidFill>
              </a:rPr>
              <a:t>6 + 6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6600CC"/>
                </a:solidFill>
              </a:rPr>
              <a:t>6 + 8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6600CC"/>
                </a:solidFill>
              </a:rPr>
              <a:t>6 + 9</a:t>
            </a:r>
          </a:p>
        </p:txBody>
      </p:sp>
    </p:spTree>
    <p:extLst>
      <p:ext uri="{BB962C8B-B14F-4D97-AF65-F5344CB8AC3E}">
        <p14:creationId xmlns:p14="http://schemas.microsoft.com/office/powerpoint/2010/main" val="22683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333399"/>
                </a:solidFill>
              </a:rPr>
              <a:t>4 + 4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333399"/>
                </a:solidFill>
              </a:rPr>
              <a:t>4 + 3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333399"/>
                </a:solidFill>
              </a:rPr>
              <a:t>3 + 3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333399"/>
                </a:solidFill>
              </a:rPr>
              <a:t>3 + 4</a:t>
            </a:r>
          </a:p>
        </p:txBody>
      </p:sp>
    </p:spTree>
    <p:extLst>
      <p:ext uri="{BB962C8B-B14F-4D97-AF65-F5344CB8AC3E}">
        <p14:creationId xmlns:p14="http://schemas.microsoft.com/office/powerpoint/2010/main" val="318934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2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660033"/>
                </a:solidFill>
              </a:rPr>
              <a:t>7 + 7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660033"/>
                </a:solidFill>
              </a:rPr>
              <a:t>7 + 6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660033"/>
                </a:solidFill>
              </a:rPr>
              <a:t>7 + 8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660033"/>
                </a:solidFill>
              </a:rPr>
              <a:t>8 + 8</a:t>
            </a:r>
          </a:p>
        </p:txBody>
      </p:sp>
    </p:spTree>
    <p:extLst>
      <p:ext uri="{BB962C8B-B14F-4D97-AF65-F5344CB8AC3E}">
        <p14:creationId xmlns:p14="http://schemas.microsoft.com/office/powerpoint/2010/main" val="42939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990000"/>
                </a:solidFill>
              </a:rPr>
              <a:t>8 + 8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990000"/>
                </a:solidFill>
              </a:rPr>
              <a:t>8 + 9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990000"/>
                </a:solidFill>
              </a:rPr>
              <a:t>9 + 9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990000"/>
                </a:solidFill>
              </a:rPr>
              <a:t>9 + 10</a:t>
            </a:r>
          </a:p>
        </p:txBody>
      </p:sp>
    </p:spTree>
    <p:extLst>
      <p:ext uri="{BB962C8B-B14F-4D97-AF65-F5344CB8AC3E}">
        <p14:creationId xmlns:p14="http://schemas.microsoft.com/office/powerpoint/2010/main" val="341381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0066FF"/>
                </a:solidFill>
              </a:rPr>
              <a:t>6 + 4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66FF"/>
                </a:solidFill>
              </a:rPr>
              <a:t>6 + 4 + 3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66FF"/>
                </a:solidFill>
              </a:rPr>
              <a:t>6 + 7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66FF"/>
                </a:solidFill>
              </a:rPr>
              <a:t>6 + 10</a:t>
            </a:r>
          </a:p>
        </p:txBody>
      </p:sp>
    </p:spTree>
    <p:extLst>
      <p:ext uri="{BB962C8B-B14F-4D97-AF65-F5344CB8AC3E}">
        <p14:creationId xmlns:p14="http://schemas.microsoft.com/office/powerpoint/2010/main" val="381182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1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7 + 3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7 + 5 + 3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3 + 6 + 7</a:t>
            </a:r>
          </a:p>
        </p:txBody>
      </p:sp>
    </p:spTree>
    <p:extLst>
      <p:ext uri="{BB962C8B-B14F-4D97-AF65-F5344CB8AC3E}">
        <p14:creationId xmlns:p14="http://schemas.microsoft.com/office/powerpoint/2010/main" val="363304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1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CC00CC"/>
                </a:solidFill>
              </a:rPr>
              <a:t>4 + 8 + 2 + 6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CC00CC"/>
                </a:solidFill>
              </a:rPr>
              <a:t>9 + 3 + 1 + 7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CC00CC"/>
                </a:solidFill>
              </a:rPr>
              <a:t>5 + 6 + 5 + 4</a:t>
            </a:r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536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88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11 + 11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12 + 12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11 + 12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0066"/>
                </a:solidFill>
              </a:rPr>
              <a:t>11 + 10</a:t>
            </a:r>
          </a:p>
        </p:txBody>
      </p:sp>
    </p:spTree>
    <p:extLst>
      <p:ext uri="{BB962C8B-B14F-4D97-AF65-F5344CB8AC3E}">
        <p14:creationId xmlns:p14="http://schemas.microsoft.com/office/powerpoint/2010/main" val="386676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948222" y="467950"/>
            <a:ext cx="5321258" cy="5704249"/>
            <a:chOff x="2953464" y="2141660"/>
            <a:chExt cx="2719742" cy="2981658"/>
          </a:xfrm>
          <a:solidFill>
            <a:srgbClr val="00206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5055986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4004725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5055986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004725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2953464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055986" y="2141660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534050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5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20 + 20</a:t>
            </a:r>
          </a:p>
          <a:p>
            <a:pPr marL="0" indent="0" algn="ctr">
              <a:buNone/>
            </a:pPr>
            <a:r>
              <a:rPr lang="en-US" sz="95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19 + 19</a:t>
            </a:r>
          </a:p>
          <a:p>
            <a:pPr marL="0" indent="0" algn="ctr">
              <a:buNone/>
            </a:pPr>
            <a:r>
              <a:rPr lang="en-US" sz="95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19 + 21</a:t>
            </a:r>
          </a:p>
          <a:p>
            <a:pPr marL="0" indent="0" algn="ctr">
              <a:buNone/>
            </a:pPr>
            <a:r>
              <a:rPr lang="en-US" sz="95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19 + 17</a:t>
            </a:r>
          </a:p>
        </p:txBody>
      </p:sp>
    </p:spTree>
    <p:extLst>
      <p:ext uri="{BB962C8B-B14F-4D97-AF65-F5344CB8AC3E}">
        <p14:creationId xmlns:p14="http://schemas.microsoft.com/office/powerpoint/2010/main" val="303240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1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C00000"/>
                </a:solidFill>
              </a:rPr>
              <a:t>25 + 25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C00000"/>
                </a:solidFill>
              </a:rPr>
              <a:t>25 + 26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C00000"/>
                </a:solidFill>
              </a:rPr>
              <a:t>25 + 28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C00000"/>
                </a:solidFill>
              </a:rPr>
              <a:t>24 + 27</a:t>
            </a:r>
          </a:p>
        </p:txBody>
      </p:sp>
    </p:spTree>
    <p:extLst>
      <p:ext uri="{BB962C8B-B14F-4D97-AF65-F5344CB8AC3E}">
        <p14:creationId xmlns:p14="http://schemas.microsoft.com/office/powerpoint/2010/main" val="32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FF0000"/>
                </a:solidFill>
              </a:rPr>
              <a:t>29 + 1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FF0000"/>
                </a:solidFill>
              </a:rPr>
              <a:t>29 + 5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FF0000"/>
                </a:solidFill>
              </a:rPr>
              <a:t>29 + 13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FF0000"/>
                </a:solidFill>
              </a:rPr>
              <a:t>29 + 24</a:t>
            </a:r>
          </a:p>
        </p:txBody>
      </p:sp>
    </p:spTree>
    <p:extLst>
      <p:ext uri="{BB962C8B-B14F-4D97-AF65-F5344CB8AC3E}">
        <p14:creationId xmlns:p14="http://schemas.microsoft.com/office/powerpoint/2010/main" val="40850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05" y="0"/>
            <a:ext cx="8229600" cy="6858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19 + 1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19 + 15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19 + 27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19 + 17</a:t>
            </a:r>
          </a:p>
        </p:txBody>
      </p:sp>
    </p:spTree>
    <p:extLst>
      <p:ext uri="{BB962C8B-B14F-4D97-AF65-F5344CB8AC3E}">
        <p14:creationId xmlns:p14="http://schemas.microsoft.com/office/powerpoint/2010/main" val="397178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5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 + 1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 + 15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 + 27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 + 17</a:t>
            </a:r>
          </a:p>
        </p:txBody>
      </p:sp>
    </p:spTree>
    <p:extLst>
      <p:ext uri="{BB962C8B-B14F-4D97-AF65-F5344CB8AC3E}">
        <p14:creationId xmlns:p14="http://schemas.microsoft.com/office/powerpoint/2010/main" val="1101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2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00B050"/>
                </a:solidFill>
              </a:rPr>
              <a:t>18 + 10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B050"/>
                </a:solidFill>
              </a:rPr>
              <a:t>18 + 13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B050"/>
                </a:solidFill>
              </a:rPr>
              <a:t>18 + 20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B050"/>
                </a:solidFill>
              </a:rPr>
              <a:t>18 + 23</a:t>
            </a:r>
          </a:p>
        </p:txBody>
      </p:sp>
    </p:spTree>
    <p:extLst>
      <p:ext uri="{BB962C8B-B14F-4D97-AF65-F5344CB8AC3E}">
        <p14:creationId xmlns:p14="http://schemas.microsoft.com/office/powerpoint/2010/main" val="115292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2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500" b="1" dirty="0">
                <a:solidFill>
                  <a:srgbClr val="00B0F0"/>
                </a:solidFill>
              </a:rPr>
              <a:t>20 - 15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B0F0"/>
                </a:solidFill>
              </a:rPr>
              <a:t>20 - 14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B0F0"/>
                </a:solidFill>
              </a:rPr>
              <a:t>20 - 12</a:t>
            </a:r>
          </a:p>
          <a:p>
            <a:pPr marL="0" indent="0" algn="ctr">
              <a:buNone/>
            </a:pPr>
            <a:r>
              <a:rPr lang="en-US" sz="9500" b="1" dirty="0">
                <a:solidFill>
                  <a:srgbClr val="00B0F0"/>
                </a:solidFill>
              </a:rPr>
              <a:t>20 - 11</a:t>
            </a:r>
          </a:p>
        </p:txBody>
      </p:sp>
    </p:spTree>
    <p:extLst>
      <p:ext uri="{BB962C8B-B14F-4D97-AF65-F5344CB8AC3E}">
        <p14:creationId xmlns:p14="http://schemas.microsoft.com/office/powerpoint/2010/main" val="297225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000" b="1" dirty="0">
                <a:solidFill>
                  <a:srgbClr val="002060"/>
                </a:solidFill>
              </a:rPr>
              <a:t>30 - 10</a:t>
            </a:r>
          </a:p>
          <a:p>
            <a:pPr marL="0" indent="0" algn="ctr">
              <a:buNone/>
            </a:pPr>
            <a:r>
              <a:rPr lang="en-US" sz="9000" b="1" dirty="0">
                <a:solidFill>
                  <a:srgbClr val="002060"/>
                </a:solidFill>
              </a:rPr>
              <a:t>30 - 9</a:t>
            </a:r>
          </a:p>
          <a:p>
            <a:pPr marL="0" indent="0" algn="ctr">
              <a:buNone/>
            </a:pPr>
            <a:r>
              <a:rPr lang="en-US" sz="9000" b="1" dirty="0">
                <a:solidFill>
                  <a:srgbClr val="002060"/>
                </a:solidFill>
              </a:rPr>
              <a:t>30 - 7</a:t>
            </a:r>
          </a:p>
          <a:p>
            <a:pPr marL="0" indent="0" algn="ctr">
              <a:buNone/>
            </a:pPr>
            <a:r>
              <a:rPr lang="en-US" sz="9000" b="1" dirty="0">
                <a:solidFill>
                  <a:srgbClr val="002060"/>
                </a:solidFill>
              </a:rPr>
              <a:t>30 - 6</a:t>
            </a:r>
          </a:p>
        </p:txBody>
      </p:sp>
    </p:spTree>
    <p:extLst>
      <p:ext uri="{BB962C8B-B14F-4D97-AF65-F5344CB8AC3E}">
        <p14:creationId xmlns:p14="http://schemas.microsoft.com/office/powerpoint/2010/main" val="167917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7030A0"/>
                </a:solidFill>
              </a:rPr>
              <a:t>80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7030A0"/>
                </a:solidFill>
              </a:rPr>
              <a:t>80 – 59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7030A0"/>
                </a:solidFill>
              </a:rPr>
              <a:t>80 – 49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7030A0"/>
                </a:solidFill>
              </a:rPr>
              <a:t>80 - 39</a:t>
            </a:r>
          </a:p>
        </p:txBody>
      </p:sp>
    </p:spTree>
    <p:extLst>
      <p:ext uri="{BB962C8B-B14F-4D97-AF65-F5344CB8AC3E}">
        <p14:creationId xmlns:p14="http://schemas.microsoft.com/office/powerpoint/2010/main" val="20702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1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0066"/>
                </a:solidFill>
              </a:rPr>
              <a:t>90 – 79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0066"/>
                </a:solidFill>
              </a:rPr>
              <a:t>90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0066"/>
                </a:solidFill>
              </a:rPr>
              <a:t>90 – 49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0066"/>
                </a:solidFill>
              </a:rPr>
              <a:t>90 - 44</a:t>
            </a:r>
          </a:p>
        </p:txBody>
      </p:sp>
    </p:spTree>
    <p:extLst>
      <p:ext uri="{BB962C8B-B14F-4D97-AF65-F5344CB8AC3E}">
        <p14:creationId xmlns:p14="http://schemas.microsoft.com/office/powerpoint/2010/main" val="28876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64457" y="1590409"/>
            <a:ext cx="8171544" cy="4085772"/>
            <a:chOff x="1775672" y="2304676"/>
            <a:chExt cx="3291840" cy="1645920"/>
          </a:xfrm>
          <a:solidFill>
            <a:schemeClr val="accent5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Process 3"/>
            <p:cNvSpPr/>
            <p:nvPr/>
          </p:nvSpPr>
          <p:spPr>
            <a:xfrm>
              <a:off x="2598632" y="230467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Process 4"/>
            <p:cNvSpPr/>
            <p:nvPr/>
          </p:nvSpPr>
          <p:spPr>
            <a:xfrm>
              <a:off x="3421592" y="230467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Process 5"/>
            <p:cNvSpPr/>
            <p:nvPr/>
          </p:nvSpPr>
          <p:spPr>
            <a:xfrm>
              <a:off x="4244552" y="230467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Process 6"/>
            <p:cNvSpPr/>
            <p:nvPr/>
          </p:nvSpPr>
          <p:spPr>
            <a:xfrm>
              <a:off x="2598632" y="312763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Process 7"/>
            <p:cNvSpPr/>
            <p:nvPr/>
          </p:nvSpPr>
          <p:spPr>
            <a:xfrm>
              <a:off x="1775672" y="230467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Process 8"/>
            <p:cNvSpPr/>
            <p:nvPr/>
          </p:nvSpPr>
          <p:spPr>
            <a:xfrm>
              <a:off x="3421592" y="312763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Process 9"/>
            <p:cNvSpPr/>
            <p:nvPr/>
          </p:nvSpPr>
          <p:spPr>
            <a:xfrm>
              <a:off x="1775672" y="3127636"/>
              <a:ext cx="822960" cy="822960"/>
            </a:xfrm>
            <a:prstGeom prst="flowChartProcess">
              <a:avLst/>
            </a:prstGeom>
            <a:grpFill/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39198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100 – 89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100 – 74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100 – 64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100 - 59</a:t>
            </a:r>
          </a:p>
        </p:txBody>
      </p:sp>
    </p:spTree>
    <p:extLst>
      <p:ext uri="{BB962C8B-B14F-4D97-AF65-F5344CB8AC3E}">
        <p14:creationId xmlns:p14="http://schemas.microsoft.com/office/powerpoint/2010/main" val="283632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80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85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91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98 - 69</a:t>
            </a:r>
          </a:p>
        </p:txBody>
      </p:sp>
    </p:spTree>
    <p:extLst>
      <p:ext uri="{BB962C8B-B14F-4D97-AF65-F5344CB8AC3E}">
        <p14:creationId xmlns:p14="http://schemas.microsoft.com/office/powerpoint/2010/main" val="323145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80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85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91 – 69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98 - 69</a:t>
            </a:r>
          </a:p>
        </p:txBody>
      </p:sp>
    </p:spTree>
    <p:extLst>
      <p:ext uri="{BB962C8B-B14F-4D97-AF65-F5344CB8AC3E}">
        <p14:creationId xmlns:p14="http://schemas.microsoft.com/office/powerpoint/2010/main" val="9762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150 – 25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155 – 25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155 – 30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165 - 29</a:t>
            </a:r>
          </a:p>
        </p:txBody>
      </p:sp>
    </p:spTree>
    <p:extLst>
      <p:ext uri="{BB962C8B-B14F-4D97-AF65-F5344CB8AC3E}">
        <p14:creationId xmlns:p14="http://schemas.microsoft.com/office/powerpoint/2010/main" val="182606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42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A50021"/>
                </a:solidFill>
              </a:rPr>
              <a:t>34 – 14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A50021"/>
                </a:solidFill>
              </a:rPr>
              <a:t>38 – 17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A50021"/>
                </a:solidFill>
              </a:rPr>
              <a:t>131 - 75</a:t>
            </a:r>
          </a:p>
        </p:txBody>
      </p:sp>
    </p:spTree>
    <p:extLst>
      <p:ext uri="{BB962C8B-B14F-4D97-AF65-F5344CB8AC3E}">
        <p14:creationId xmlns:p14="http://schemas.microsoft.com/office/powerpoint/2010/main" val="159431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300 – 100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50 – 80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7 – 8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349 - 350</a:t>
            </a:r>
          </a:p>
        </p:txBody>
      </p:sp>
    </p:spTree>
    <p:extLst>
      <p:ext uri="{BB962C8B-B14F-4D97-AF65-F5344CB8AC3E}">
        <p14:creationId xmlns:p14="http://schemas.microsoft.com/office/powerpoint/2010/main" val="184675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8-17 at 4.22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" r="6654" b="9737"/>
          <a:stretch>
            <a:fillRect/>
          </a:stretch>
        </p:blipFill>
        <p:spPr>
          <a:xfrm>
            <a:off x="19975" y="931653"/>
            <a:ext cx="9124025" cy="46755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457772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8-17 at 4.23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" t="1446" r="5714" b="7032"/>
          <a:stretch>
            <a:fillRect/>
          </a:stretch>
        </p:blipFill>
        <p:spPr>
          <a:xfrm>
            <a:off x="207034" y="1155939"/>
            <a:ext cx="8683249" cy="42787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441656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8-17 at 4.2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" t="3242" r="5641" b="3624"/>
          <a:stretch>
            <a:fillRect/>
          </a:stretch>
        </p:blipFill>
        <p:spPr>
          <a:xfrm>
            <a:off x="828135" y="224287"/>
            <a:ext cx="7581389" cy="66337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940147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8-17 at 4.2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" t="8619" r="5364" b="8631"/>
          <a:stretch>
            <a:fillRect/>
          </a:stretch>
        </p:blipFill>
        <p:spPr>
          <a:xfrm>
            <a:off x="293298" y="1431985"/>
            <a:ext cx="8561575" cy="31227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76752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78244" y="271841"/>
            <a:ext cx="6525975" cy="6266982"/>
            <a:chOff x="3307045" y="2635478"/>
            <a:chExt cx="2626586" cy="2522346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5264653" y="352412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4263390" y="450609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3441956" y="372506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5316411" y="454060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478847" y="272004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3307045" y="2635478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158906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8-17 at 4.23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" t="4645" r="5741" b="7406"/>
          <a:stretch>
            <a:fillRect/>
          </a:stretch>
        </p:blipFill>
        <p:spPr>
          <a:xfrm>
            <a:off x="241539" y="345057"/>
            <a:ext cx="8680329" cy="60384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8963091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05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2 x 25</a:t>
            </a:r>
          </a:p>
          <a:p>
            <a:pPr marL="0" indent="0" algn="ctr">
              <a:buNone/>
            </a:pPr>
            <a:r>
              <a:rPr lang="en-US" sz="9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4 x 25</a:t>
            </a:r>
          </a:p>
          <a:p>
            <a:pPr marL="0" indent="0" algn="ctr">
              <a:buNone/>
            </a:pPr>
            <a:r>
              <a:rPr lang="en-US" sz="9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6 x 25</a:t>
            </a:r>
          </a:p>
          <a:p>
            <a:pPr marL="0" indent="0" algn="ctr">
              <a:buNone/>
            </a:pPr>
            <a:r>
              <a:rPr lang="en-US" sz="9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12 x 25</a:t>
            </a:r>
          </a:p>
        </p:txBody>
      </p:sp>
    </p:spTree>
    <p:extLst>
      <p:ext uri="{BB962C8B-B14F-4D97-AF65-F5344CB8AC3E}">
        <p14:creationId xmlns:p14="http://schemas.microsoft.com/office/powerpoint/2010/main" val="118869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B050"/>
                </a:solidFill>
              </a:rPr>
              <a:t>7 x 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B050"/>
                </a:solidFill>
              </a:rPr>
              <a:t>7 x 10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B050"/>
                </a:solidFill>
              </a:rPr>
              <a:t>7 x 9</a:t>
            </a:r>
          </a:p>
        </p:txBody>
      </p:sp>
    </p:spTree>
    <p:extLst>
      <p:ext uri="{BB962C8B-B14F-4D97-AF65-F5344CB8AC3E}">
        <p14:creationId xmlns:p14="http://schemas.microsoft.com/office/powerpoint/2010/main" val="42235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11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x 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x 10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x 20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x 19</a:t>
            </a:r>
          </a:p>
        </p:txBody>
      </p:sp>
    </p:spTree>
    <p:extLst>
      <p:ext uri="{BB962C8B-B14F-4D97-AF65-F5344CB8AC3E}">
        <p14:creationId xmlns:p14="http://schemas.microsoft.com/office/powerpoint/2010/main" val="337032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8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4 x 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4 x 10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4 x 50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4 x 49</a:t>
            </a:r>
          </a:p>
        </p:txBody>
      </p:sp>
    </p:spTree>
    <p:extLst>
      <p:ext uri="{BB962C8B-B14F-4D97-AF65-F5344CB8AC3E}">
        <p14:creationId xmlns:p14="http://schemas.microsoft.com/office/powerpoint/2010/main" val="424023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05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4 x 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4 x 10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4 x 50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4 x 49</a:t>
            </a:r>
          </a:p>
        </p:txBody>
      </p:sp>
    </p:spTree>
    <p:extLst>
      <p:ext uri="{BB962C8B-B14F-4D97-AF65-F5344CB8AC3E}">
        <p14:creationId xmlns:p14="http://schemas.microsoft.com/office/powerpoint/2010/main" val="407002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8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C00000"/>
                </a:solidFill>
              </a:rPr>
              <a:t>3 x 50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00000"/>
                </a:solidFill>
              </a:rPr>
              <a:t>3 x 100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00000"/>
                </a:solidFill>
              </a:rPr>
              <a:t>3 x 149</a:t>
            </a:r>
          </a:p>
        </p:txBody>
      </p:sp>
    </p:spTree>
    <p:extLst>
      <p:ext uri="{BB962C8B-B14F-4D97-AF65-F5344CB8AC3E}">
        <p14:creationId xmlns:p14="http://schemas.microsoft.com/office/powerpoint/2010/main" val="138012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8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A50021"/>
                </a:solidFill>
              </a:rPr>
              <a:t>25 x 10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A50021"/>
                </a:solidFill>
              </a:rPr>
              <a:t>25 x 4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A50021"/>
                </a:solidFill>
              </a:rPr>
              <a:t>14 x 10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A50021"/>
                </a:solidFill>
              </a:rPr>
              <a:t>14 x 5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A50021"/>
                </a:solidFill>
              </a:rPr>
              <a:t>25 x 14</a:t>
            </a:r>
          </a:p>
        </p:txBody>
      </p:sp>
    </p:spTree>
    <p:extLst>
      <p:ext uri="{BB962C8B-B14F-4D97-AF65-F5344CB8AC3E}">
        <p14:creationId xmlns:p14="http://schemas.microsoft.com/office/powerpoint/2010/main" val="133804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3 x 60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6 x 30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12 x 15</a:t>
            </a:r>
          </a:p>
        </p:txBody>
      </p:sp>
    </p:spTree>
    <p:extLst>
      <p:ext uri="{BB962C8B-B14F-4D97-AF65-F5344CB8AC3E}">
        <p14:creationId xmlns:p14="http://schemas.microsoft.com/office/powerpoint/2010/main" val="2879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100 x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50 x 8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25 x 16</a:t>
            </a:r>
          </a:p>
        </p:txBody>
      </p:sp>
    </p:spTree>
    <p:extLst>
      <p:ext uri="{BB962C8B-B14F-4D97-AF65-F5344CB8AC3E}">
        <p14:creationId xmlns:p14="http://schemas.microsoft.com/office/powerpoint/2010/main" val="78809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75852" y="968466"/>
            <a:ext cx="8111758" cy="4845737"/>
            <a:chOff x="1956078" y="2107154"/>
            <a:chExt cx="4991292" cy="2981658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3" name="Group 12"/>
            <p:cNvGrpSpPr/>
            <p:nvPr/>
          </p:nvGrpSpPr>
          <p:grpSpPr>
            <a:xfrm>
              <a:off x="1956078" y="3263934"/>
              <a:ext cx="4991292" cy="617220"/>
              <a:chOff x="1956078" y="3263934"/>
              <a:chExt cx="4991292" cy="617220"/>
            </a:xfrm>
            <a:grpFill/>
          </p:grpSpPr>
          <p:sp>
            <p:nvSpPr>
              <p:cNvPr id="3" name="Oval 2"/>
              <p:cNvSpPr/>
              <p:nvPr/>
            </p:nvSpPr>
            <p:spPr>
              <a:xfrm>
                <a:off x="5236632" y="3263934"/>
                <a:ext cx="617220" cy="61722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956078" y="3263934"/>
                <a:ext cx="617220" cy="61722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049596" y="3263934"/>
                <a:ext cx="617220" cy="61722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330150" y="3263934"/>
                <a:ext cx="617220" cy="61722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43114" y="3263934"/>
                <a:ext cx="617220" cy="61722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074234" y="2107154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3074234" y="4471592"/>
              <a:ext cx="617220" cy="61722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059294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2 x 4 x 35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8 x 5 x 7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8 x 35</a:t>
            </a:r>
          </a:p>
        </p:txBody>
      </p:sp>
    </p:spTree>
    <p:extLst>
      <p:ext uri="{BB962C8B-B14F-4D97-AF65-F5344CB8AC3E}">
        <p14:creationId xmlns:p14="http://schemas.microsoft.com/office/powerpoint/2010/main" val="12541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4 x 4 x 25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8 x 2 x 25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16 x 5 x 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00CC"/>
                </a:solidFill>
              </a:rPr>
              <a:t>16 x 25</a:t>
            </a:r>
          </a:p>
        </p:txBody>
      </p:sp>
    </p:spTree>
    <p:extLst>
      <p:ext uri="{BB962C8B-B14F-4D97-AF65-F5344CB8AC3E}">
        <p14:creationId xmlns:p14="http://schemas.microsoft.com/office/powerpoint/2010/main" val="74669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40 ÷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16 ÷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333399"/>
                </a:solidFill>
              </a:rPr>
              <a:t>56 ÷ 4</a:t>
            </a:r>
          </a:p>
        </p:txBody>
      </p:sp>
    </p:spTree>
    <p:extLst>
      <p:ext uri="{BB962C8B-B14F-4D97-AF65-F5344CB8AC3E}">
        <p14:creationId xmlns:p14="http://schemas.microsoft.com/office/powerpoint/2010/main" val="31098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40 ÷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24 ÷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0066FF"/>
                </a:solidFill>
              </a:rPr>
              <a:t>67 ÷ 4</a:t>
            </a:r>
          </a:p>
        </p:txBody>
      </p:sp>
    </p:spTree>
    <p:extLst>
      <p:ext uri="{BB962C8B-B14F-4D97-AF65-F5344CB8AC3E}">
        <p14:creationId xmlns:p14="http://schemas.microsoft.com/office/powerpoint/2010/main" val="228356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30 ÷ 3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18 ÷ 3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990000"/>
                </a:solidFill>
              </a:rPr>
              <a:t>48 ÷ 3</a:t>
            </a:r>
          </a:p>
        </p:txBody>
      </p:sp>
    </p:spTree>
    <p:extLst>
      <p:ext uri="{BB962C8B-B14F-4D97-AF65-F5344CB8AC3E}">
        <p14:creationId xmlns:p14="http://schemas.microsoft.com/office/powerpoint/2010/main" val="172263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9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50 ÷ 5</a:t>
            </a:r>
          </a:p>
          <a:p>
            <a:pPr marL="0" indent="0" algn="ctr">
              <a:buNone/>
            </a:pPr>
            <a:r>
              <a:rPr lang="en-US" sz="96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30 ÷ 5</a:t>
            </a:r>
          </a:p>
          <a:p>
            <a:pPr marL="0" indent="0" algn="ctr">
              <a:buNone/>
            </a:pPr>
            <a:r>
              <a:rPr lang="en-US" sz="96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80 ÷ 5</a:t>
            </a:r>
          </a:p>
        </p:txBody>
      </p:sp>
    </p:spTree>
    <p:extLst>
      <p:ext uri="{BB962C8B-B14F-4D97-AF65-F5344CB8AC3E}">
        <p14:creationId xmlns:p14="http://schemas.microsoft.com/office/powerpoint/2010/main" val="5841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660033"/>
                </a:solidFill>
              </a:rPr>
              <a:t>100 ÷ 4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660033"/>
                </a:solidFill>
              </a:rPr>
              <a:t>200 ÷ 4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660033"/>
                </a:solidFill>
              </a:rPr>
              <a:t>40 ÷ 4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660033"/>
                </a:solidFill>
              </a:rPr>
              <a:t>16 ÷ 4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660033"/>
                </a:solidFill>
              </a:rPr>
              <a:t>256 ÷ 4</a:t>
            </a:r>
          </a:p>
        </p:txBody>
      </p:sp>
    </p:spTree>
    <p:extLst>
      <p:ext uri="{BB962C8B-B14F-4D97-AF65-F5344CB8AC3E}">
        <p14:creationId xmlns:p14="http://schemas.microsoft.com/office/powerpoint/2010/main" val="325666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CCFF3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 x 10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FF3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 x 5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FF3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 x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CCFF33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56 ÷ 4</a:t>
            </a:r>
          </a:p>
        </p:txBody>
      </p:sp>
    </p:spTree>
    <p:extLst>
      <p:ext uri="{BB962C8B-B14F-4D97-AF65-F5344CB8AC3E}">
        <p14:creationId xmlns:p14="http://schemas.microsoft.com/office/powerpoint/2010/main" val="5817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06" y="0"/>
            <a:ext cx="8229600" cy="685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10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5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6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2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99 ÷ 6</a:t>
            </a:r>
          </a:p>
        </p:txBody>
      </p:sp>
    </p:spTree>
    <p:extLst>
      <p:ext uri="{BB962C8B-B14F-4D97-AF65-F5344CB8AC3E}">
        <p14:creationId xmlns:p14="http://schemas.microsoft.com/office/powerpoint/2010/main" val="13910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05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100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50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60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x 50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536 ÷ 6</a:t>
            </a:r>
          </a:p>
        </p:txBody>
      </p:sp>
    </p:spTree>
    <p:extLst>
      <p:ext uri="{BB962C8B-B14F-4D97-AF65-F5344CB8AC3E}">
        <p14:creationId xmlns:p14="http://schemas.microsoft.com/office/powerpoint/2010/main" val="402243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9841" y="1797444"/>
            <a:ext cx="8697264" cy="3430164"/>
            <a:chOff x="850943" y="3263934"/>
            <a:chExt cx="4714513" cy="1859384"/>
          </a:xfr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850943" y="4506098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4" name="Oval 3"/>
            <p:cNvSpPr/>
            <p:nvPr/>
          </p:nvSpPr>
          <p:spPr>
            <a:xfrm>
              <a:off x="4948236" y="3263934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953464" y="3263934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850943" y="3263934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3950850" y="3263934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2204" y="4506098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953464" y="4506098"/>
              <a:ext cx="617220" cy="617220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45159761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0"/>
            <a:ext cx="82296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100 ÷ 4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200 ÷ 8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400 ÷ 16</a:t>
            </a:r>
          </a:p>
        </p:txBody>
      </p:sp>
    </p:spTree>
    <p:extLst>
      <p:ext uri="{BB962C8B-B14F-4D97-AF65-F5344CB8AC3E}">
        <p14:creationId xmlns:p14="http://schemas.microsoft.com/office/powerpoint/2010/main" val="253262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5398</Words>
  <Application>Microsoft Office PowerPoint</Application>
  <PresentationFormat>On-screen Show (4:3)</PresentationFormat>
  <Paragraphs>650</Paragraphs>
  <Slides>90</Slides>
  <Notes>80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Office Theme</vt:lpstr>
      <vt:lpstr>Possible Number Talk Sequence for K-7 Blending Conceptual Understanding, Reasoning and Procedural Fluency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Dent</dc:creator>
  <cp:lastModifiedBy>Twigg, Leigh</cp:lastModifiedBy>
  <cp:revision>25</cp:revision>
  <dcterms:created xsi:type="dcterms:W3CDTF">2014-10-10T21:01:02Z</dcterms:created>
  <dcterms:modified xsi:type="dcterms:W3CDTF">2019-12-02T14:44:09Z</dcterms:modified>
</cp:coreProperties>
</file>